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92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99" r:id="rId14"/>
    <p:sldId id="303" r:id="rId15"/>
    <p:sldId id="300" r:id="rId16"/>
    <p:sldId id="301" r:id="rId17"/>
    <p:sldId id="302" r:id="rId18"/>
    <p:sldId id="287" r:id="rId19"/>
    <p:sldId id="288" r:id="rId20"/>
    <p:sldId id="296" r:id="rId21"/>
    <p:sldId id="289" r:id="rId22"/>
    <p:sldId id="293" r:id="rId23"/>
    <p:sldId id="294" r:id="rId24"/>
    <p:sldId id="295" r:id="rId25"/>
    <p:sldId id="297" r:id="rId26"/>
    <p:sldId id="298" r:id="rId27"/>
    <p:sldId id="290" r:id="rId28"/>
    <p:sldId id="305" r:id="rId29"/>
    <p:sldId id="306" r:id="rId30"/>
    <p:sldId id="307" r:id="rId31"/>
    <p:sldId id="308" r:id="rId32"/>
    <p:sldId id="309" r:id="rId33"/>
    <p:sldId id="31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14-07-2017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14-07-2017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14-07-2017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14-07-2017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14-07-2017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14-07-2017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14-07-2017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14-07-2017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14-07-2017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14-07-2017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14-07-2017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C66020-E6B3-4CF0-A464-017769166792}" type="datetimeFigureOut">
              <a:rPr lang="ru-RU" smtClean="0"/>
              <a:pPr/>
              <a:t>14-07-2017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851648" cy="3000396"/>
          </a:xfrm>
        </p:spPr>
        <p:txBody>
          <a:bodyPr>
            <a:normAutofit/>
          </a:bodyPr>
          <a:lstStyle/>
          <a:p>
            <a:pPr algn="ctr" font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Arial Cyr"/>
              </a:rPr>
              <a:t>Malware </a:t>
            </a:r>
            <a:r>
              <a:rPr lang="ru-RU" sz="3600" b="0" dirty="0" smtClean="0">
                <a:latin typeface="Arial Cyr"/>
              </a:rPr>
              <a:t/>
            </a:r>
            <a:br>
              <a:rPr lang="ru-RU" sz="3600" b="0" dirty="0" smtClean="0">
                <a:latin typeface="Arial Cyr"/>
              </a:rPr>
            </a:br>
            <a:r>
              <a:rPr lang="en-US" sz="3600" b="0" dirty="0" smtClean="0">
                <a:latin typeface="Arial Cyr"/>
              </a:rPr>
              <a:t>(</a:t>
            </a:r>
            <a:r>
              <a:rPr lang="ru-RU" sz="3600" b="0" dirty="0" smtClean="0">
                <a:latin typeface="Arial Cyr"/>
              </a:rPr>
              <a:t>Вредоносное ПО)</a:t>
            </a:r>
            <a:br>
              <a:rPr lang="ru-RU" sz="3600" b="0" dirty="0" smtClean="0">
                <a:latin typeface="Arial Cyr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/>
              <a:t>Макровирусы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429132"/>
            <a:ext cx="7854696" cy="1752600"/>
          </a:xfrm>
        </p:spPr>
        <p:txBody>
          <a:bodyPr/>
          <a:lstStyle/>
          <a:p>
            <a:r>
              <a:rPr lang="ru-RU" dirty="0" smtClean="0"/>
              <a:t>Заведующий кафедрой ЗСС</a:t>
            </a:r>
          </a:p>
          <a:p>
            <a:r>
              <a:rPr lang="ru-RU" dirty="0" smtClean="0"/>
              <a:t>к.т.н., доц. </a:t>
            </a:r>
            <a:r>
              <a:rPr lang="ru-RU" dirty="0" err="1" smtClean="0"/>
              <a:t>А.В.Красов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emlema-zss-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00570"/>
            <a:ext cx="1787220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 smtClean="0"/>
              <a:t>Фрагмент </a:t>
            </a:r>
            <a:r>
              <a:rPr lang="ru-RU" sz="2000" dirty="0"/>
              <a:t>вируса </a:t>
            </a:r>
            <a:r>
              <a:rPr lang="ru-RU" sz="2000" b="1" dirty="0" err="1"/>
              <a:t>Word.Macro.MTF</a:t>
            </a:r>
            <a:r>
              <a:rPr lang="ru-RU" sz="2000" dirty="0"/>
              <a:t>, который </a:t>
            </a:r>
            <a:r>
              <a:rPr lang="ru-RU" sz="2000" dirty="0" smtClean="0"/>
              <a:t>довольно </a:t>
            </a:r>
            <a:r>
              <a:rPr lang="ru-RU" sz="2000" dirty="0"/>
              <a:t>ловко </a:t>
            </a:r>
            <a:r>
              <a:rPr lang="ru-RU" sz="2000" dirty="0" err="1"/>
              <a:t>обеcпечивал</a:t>
            </a:r>
            <a:r>
              <a:rPr lang="ru-RU" sz="2000" dirty="0"/>
              <a:t> свою работоспособность в различных </a:t>
            </a:r>
            <a:r>
              <a:rPr lang="ru-RU" sz="2000" dirty="0" smtClean="0"/>
              <a:t>разновидностях </a:t>
            </a:r>
            <a:r>
              <a:rPr lang="ru-RU" sz="2000" dirty="0"/>
              <a:t>MS </a:t>
            </a:r>
            <a:r>
              <a:rPr lang="ru-RU" sz="2000" dirty="0" err="1"/>
              <a:t>Word</a:t>
            </a:r>
            <a:r>
              <a:rPr lang="ru-RU" sz="2000" dirty="0"/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Проблема «локализации»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46" y="2481262"/>
            <a:ext cx="8277810" cy="2531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403492" y="609237"/>
            <a:ext cx="8602510" cy="721578"/>
            <a:chOff x="1187450" y="1847850"/>
            <a:chExt cx="6736832" cy="721578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187450" y="1847850"/>
              <a:ext cx="6736832" cy="72157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Активация без «автоматических макросов</a:t>
              </a:r>
              <a:r>
                <a:rPr lang="ru-RU" sz="2000" dirty="0" smtClean="0"/>
                <a:t>». </a:t>
              </a:r>
              <a:r>
                <a:rPr lang="ru-RU" sz="2000" dirty="0"/>
                <a:t>Копирование макросов без «</a:t>
              </a:r>
              <a:r>
                <a:rPr lang="en-US" sz="2000" dirty="0" err="1"/>
                <a:t>MacroCopy</a:t>
              </a:r>
              <a:r>
                <a:rPr lang="en-US" sz="2000" dirty="0"/>
                <a:t>» </a:t>
              </a:r>
              <a:r>
                <a:rPr lang="ru-RU" sz="2000" dirty="0" smtClean="0"/>
                <a:t>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558" y="1341597"/>
            <a:ext cx="8229600" cy="4389120"/>
          </a:xfrm>
        </p:spPr>
        <p:txBody>
          <a:bodyPr>
            <a:normAutofit/>
          </a:bodyPr>
          <a:lstStyle/>
          <a:p>
            <a:r>
              <a:rPr lang="ru-RU" sz="2000" dirty="0"/>
              <a:t>Активация без «автоматических макросов»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/>
              <a:t>«</a:t>
            </a:r>
            <a:r>
              <a:rPr lang="ru-RU" sz="2000" dirty="0"/>
              <a:t>Классическим» стал прием, использованный в вирусе </a:t>
            </a:r>
            <a:r>
              <a:rPr lang="ru-RU" sz="2000" b="1" dirty="0" err="1" smtClean="0"/>
              <a:t>Word.Macro.Gang</a:t>
            </a: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r>
              <a:rPr lang="ru-RU" sz="2000" dirty="0"/>
              <a:t>Копирование макросов без «</a:t>
            </a:r>
            <a:r>
              <a:rPr lang="en-US" sz="2000" dirty="0" err="1"/>
              <a:t>MacroCopy</a:t>
            </a:r>
            <a:r>
              <a:rPr lang="en-US" sz="2000" dirty="0"/>
              <a:t>»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«Кусочек</a:t>
            </a:r>
            <a:r>
              <a:rPr lang="ru-RU" sz="2000" dirty="0"/>
              <a:t>» исходного текста вируса </a:t>
            </a:r>
            <a:r>
              <a:rPr lang="ru-RU" sz="2000" b="1" dirty="0" err="1" smtClean="0"/>
              <a:t>Macro.Word.MSW</a:t>
            </a: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20888"/>
            <a:ext cx="7355366" cy="1011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430542"/>
            <a:ext cx="6552728" cy="1950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/>
              <a:t>Ф</a:t>
            </a:r>
            <a:r>
              <a:rPr lang="ru-RU" sz="2000" dirty="0" smtClean="0"/>
              <a:t>рагмент </a:t>
            </a:r>
            <a:r>
              <a:rPr lang="ru-RU" sz="2000" dirty="0"/>
              <a:t>исходного текста вируса </a:t>
            </a:r>
            <a:r>
              <a:rPr lang="ru-RU" sz="2000" b="1" dirty="0" err="1" smtClean="0"/>
              <a:t>Word.Macro.Tele-Sex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Запуск бинарного кода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3" y="1677693"/>
            <a:ext cx="5314950" cy="1247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038591"/>
            <a:ext cx="4857750" cy="239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en-US" sz="2000" b="1" dirty="0" err="1"/>
              <a:t>Word.Macro</a:t>
            </a:r>
            <a:r>
              <a:rPr lang="en-US" sz="2000" b="1" dirty="0"/>
              <a:t>. </a:t>
            </a:r>
            <a:r>
              <a:rPr lang="en-US" sz="2000" b="1" dirty="0" smtClean="0"/>
              <a:t>Agent</a:t>
            </a:r>
            <a:endParaRPr lang="ru-RU" sz="2000" b="1" dirty="0" smtClean="0"/>
          </a:p>
          <a:p>
            <a:pPr marL="0" indent="361950">
              <a:buNone/>
            </a:pP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Обеспечение «невидимости»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70" y="1772816"/>
            <a:ext cx="6124575" cy="2181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95" y="4005074"/>
            <a:ext cx="581025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ctr">
              <a:buNone/>
            </a:pPr>
            <a:r>
              <a:rPr lang="ru-RU" sz="2000" dirty="0" smtClean="0"/>
              <a:t>VBA </a:t>
            </a:r>
            <a:r>
              <a:rPr lang="ru-RU" sz="2000" dirty="0"/>
              <a:t>– это тоже диалект языка </a:t>
            </a:r>
            <a:r>
              <a:rPr lang="ru-RU" sz="2000" dirty="0" err="1"/>
              <a:t>Basic</a:t>
            </a:r>
            <a:r>
              <a:rPr lang="ru-RU" sz="2000" dirty="0"/>
              <a:t>. Общая структура программы, правила «склеивания» и «разрезания» строк, способы оформления комментариев примерно такие же, как и в языке </a:t>
            </a:r>
            <a:r>
              <a:rPr lang="ru-RU" sz="2000" dirty="0" err="1"/>
              <a:t>WordBasic</a:t>
            </a:r>
            <a:r>
              <a:rPr lang="ru-RU" sz="2000" dirty="0"/>
              <a:t>. Но все остальное организовано несколько иначе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358775" algn="ctr">
              <a:buNone/>
            </a:pPr>
            <a:r>
              <a:rPr lang="ru-RU" sz="2000" dirty="0" smtClean="0"/>
              <a:t> </a:t>
            </a:r>
            <a:r>
              <a:rPr lang="ru-RU" sz="2000" dirty="0"/>
              <a:t>По сравнению с языком </a:t>
            </a:r>
            <a:r>
              <a:rPr lang="ru-RU" sz="2000" dirty="0" err="1"/>
              <a:t>WordBasic</a:t>
            </a:r>
            <a:r>
              <a:rPr lang="ru-RU" sz="2000" dirty="0"/>
              <a:t>, в VBA гораздо больше типов данных: </a:t>
            </a:r>
            <a:r>
              <a:rPr lang="ru-RU" sz="2000" dirty="0" err="1"/>
              <a:t>Byte</a:t>
            </a:r>
            <a:r>
              <a:rPr lang="ru-RU" sz="2000" dirty="0"/>
              <a:t>, </a:t>
            </a:r>
            <a:r>
              <a:rPr lang="ru-RU" sz="2000" dirty="0" err="1"/>
              <a:t>Integer</a:t>
            </a:r>
            <a:r>
              <a:rPr lang="ru-RU" sz="2000" dirty="0"/>
              <a:t>, </a:t>
            </a:r>
            <a:r>
              <a:rPr lang="ru-RU" sz="2000" dirty="0" err="1"/>
              <a:t>Long</a:t>
            </a:r>
            <a:r>
              <a:rPr lang="ru-RU" sz="2000" dirty="0"/>
              <a:t>, </a:t>
            </a:r>
            <a:r>
              <a:rPr lang="ru-RU" sz="2000" dirty="0" err="1"/>
              <a:t>Boolean</a:t>
            </a:r>
            <a:r>
              <a:rPr lang="ru-RU" sz="2000" dirty="0"/>
              <a:t>, </a:t>
            </a:r>
            <a:r>
              <a:rPr lang="ru-RU" sz="2000" dirty="0" err="1"/>
              <a:t>Single</a:t>
            </a:r>
            <a:r>
              <a:rPr lang="ru-RU" sz="2000" dirty="0"/>
              <a:t>, </a:t>
            </a:r>
            <a:r>
              <a:rPr lang="ru-RU" sz="2000" dirty="0" err="1"/>
              <a:t>Double</a:t>
            </a:r>
            <a:r>
              <a:rPr lang="ru-RU" sz="2000" dirty="0"/>
              <a:t>, </a:t>
            </a:r>
            <a:r>
              <a:rPr lang="ru-RU" sz="2000" dirty="0" err="1"/>
              <a:t>Currency</a:t>
            </a:r>
            <a:r>
              <a:rPr lang="ru-RU" sz="2000" dirty="0"/>
              <a:t> (</a:t>
            </a:r>
            <a:r>
              <a:rPr lang="ru-RU" sz="2000" dirty="0" smtClean="0"/>
              <a:t>деньги</a:t>
            </a:r>
            <a:r>
              <a:rPr lang="ru-RU" sz="2000" dirty="0"/>
              <a:t>), </a:t>
            </a:r>
            <a:r>
              <a:rPr lang="ru-RU" sz="2000" dirty="0" err="1"/>
              <a:t>Decimal</a:t>
            </a:r>
            <a:r>
              <a:rPr lang="ru-RU" sz="2000" dirty="0"/>
              <a:t>, </a:t>
            </a:r>
            <a:r>
              <a:rPr lang="ru-RU" sz="2000" dirty="0" err="1"/>
              <a:t>Date</a:t>
            </a:r>
            <a:r>
              <a:rPr lang="ru-RU" sz="2000" dirty="0"/>
              <a:t> (время и дата), </a:t>
            </a:r>
            <a:r>
              <a:rPr lang="ru-RU" sz="2000" dirty="0" err="1"/>
              <a:t>String</a:t>
            </a:r>
            <a:r>
              <a:rPr lang="ru-RU" sz="2000" dirty="0"/>
              <a:t>, </a:t>
            </a:r>
            <a:r>
              <a:rPr lang="ru-RU" sz="2000" dirty="0" err="1"/>
              <a:t>Variant</a:t>
            </a:r>
            <a:r>
              <a:rPr lang="ru-RU" sz="2000" dirty="0"/>
              <a:t> (универсальный тип</a:t>
            </a:r>
            <a:r>
              <a:rPr lang="ru-RU" sz="2000" dirty="0" smtClean="0"/>
              <a:t>).</a:t>
            </a:r>
          </a:p>
          <a:p>
            <a:pPr marL="0" indent="358775">
              <a:buNone/>
            </a:pPr>
            <a:r>
              <a:rPr lang="ru-RU" sz="2000" dirty="0" smtClean="0">
                <a:cs typeface="Times New Roman" pitchFamily="18" charset="0"/>
              </a:rPr>
              <a:t>Описание переменных: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sz="2000" dirty="0"/>
              <a:t>Цикл с предусловием: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endParaRPr lang="ru-RU" sz="2000" dirty="0" smtClean="0"/>
          </a:p>
          <a:p>
            <a:pPr marL="0" indent="358775">
              <a:buNone/>
            </a:pPr>
            <a:r>
              <a:rPr lang="ru-RU" sz="2000" dirty="0" smtClean="0"/>
              <a:t>Цикл </a:t>
            </a:r>
            <a:r>
              <a:rPr lang="ru-RU" sz="2000" dirty="0"/>
              <a:t>с постусловием:		Цикл с перечислением: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/>
                <a:t>Вирусы на языке </a:t>
              </a:r>
              <a:r>
                <a:rPr lang="en-US" sz="2000" dirty="0" smtClean="0"/>
                <a:t>VBA. </a:t>
              </a:r>
              <a:r>
                <a:rPr lang="ru-RU" sz="2000" dirty="0" smtClean="0"/>
                <a:t>Различия языка </a:t>
              </a:r>
              <a:r>
                <a:rPr lang="en-US" sz="2000" dirty="0" smtClean="0"/>
                <a:t>VBA </a:t>
              </a:r>
              <a:r>
                <a:rPr lang="ru-RU" sz="2000" dirty="0" smtClean="0"/>
                <a:t>от </a:t>
              </a:r>
              <a:r>
                <a:rPr lang="en-US" sz="2000" dirty="0" smtClean="0"/>
                <a:t>WordBasic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959332"/>
            <a:ext cx="3486150" cy="447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840270"/>
            <a:ext cx="2371725" cy="685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10" y="5140063"/>
            <a:ext cx="2819400" cy="666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4" y="5130929"/>
            <a:ext cx="285750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smtClean="0"/>
              <a:t>VBA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объектно-ориентированный </a:t>
            </a:r>
            <a:r>
              <a:rPr lang="ru-RU" sz="2000" dirty="0"/>
              <a:t>язык. Вернее, это язык, предназначенный для </a:t>
            </a:r>
            <a:r>
              <a:rPr lang="ru-RU" sz="2000" dirty="0" smtClean="0"/>
              <a:t>создания </a:t>
            </a:r>
            <a:r>
              <a:rPr lang="ru-RU" sz="2000" dirty="0"/>
              <a:t>собственных программ в рамках сложной объектной модели </a:t>
            </a:r>
            <a:r>
              <a:rPr lang="ru-RU" sz="2000" dirty="0" err="1"/>
              <a:t>Microsoft</a:t>
            </a:r>
            <a:r>
              <a:rPr lang="ru-RU" sz="2000" dirty="0"/>
              <a:t> </a:t>
            </a:r>
            <a:r>
              <a:rPr lang="ru-RU" sz="2000" dirty="0" err="1" smtClean="0"/>
              <a:t>Office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Поддерживает </a:t>
            </a:r>
            <a:r>
              <a:rPr lang="ru-RU" sz="2000" dirty="0"/>
              <a:t>понятия </a:t>
            </a:r>
            <a:r>
              <a:rPr lang="ru-RU" sz="2000" i="1" dirty="0"/>
              <a:t>объекта</a:t>
            </a:r>
            <a:r>
              <a:rPr lang="ru-RU" sz="2000" dirty="0"/>
              <a:t> (набора свойств и методов) и </a:t>
            </a:r>
            <a:r>
              <a:rPr lang="ru-RU" sz="2000" i="1" dirty="0"/>
              <a:t>семейства</a:t>
            </a:r>
            <a:r>
              <a:rPr lang="ru-RU" sz="2000" dirty="0"/>
              <a:t> (группы однотипных объектов) и позволяет производить над ними различные </a:t>
            </a:r>
            <a:r>
              <a:rPr lang="ru-RU" sz="2000" dirty="0" smtClean="0"/>
              <a:t>операции.</a:t>
            </a:r>
          </a:p>
          <a:p>
            <a:pPr algn="just"/>
            <a:r>
              <a:rPr lang="ru-RU" sz="2000" dirty="0" smtClean="0"/>
              <a:t>Ориентирован </a:t>
            </a:r>
            <a:r>
              <a:rPr lang="ru-RU" sz="2000" dirty="0"/>
              <a:t>на жестко фиксированную объектную модель и, в общем-то, не </a:t>
            </a:r>
            <a:r>
              <a:rPr lang="ru-RU" sz="2000" dirty="0" smtClean="0"/>
              <a:t>предназначен </a:t>
            </a:r>
            <a:r>
              <a:rPr lang="ru-RU" sz="2000" dirty="0"/>
              <a:t>для «конструирования» своих объектов и классов при помощи «инкапсуляции», «наследования» или «полиморфизма</a:t>
            </a:r>
            <a:r>
              <a:rPr lang="ru-RU" sz="2000" dirty="0" smtClean="0"/>
              <a:t>».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Вирусы на языке </a:t>
              </a:r>
              <a:r>
                <a:rPr lang="en-US" sz="2000" dirty="0"/>
                <a:t>VBA. </a:t>
              </a:r>
              <a:r>
                <a:rPr lang="ru-RU" sz="2000" dirty="0"/>
                <a:t>Различия языка </a:t>
              </a:r>
              <a:r>
                <a:rPr lang="en-US" sz="2000" dirty="0"/>
                <a:t>VBA </a:t>
              </a:r>
              <a:r>
                <a:rPr lang="ru-RU" sz="2000" dirty="0"/>
                <a:t>от </a:t>
              </a:r>
              <a:r>
                <a:rPr lang="en-US" sz="2000" dirty="0"/>
                <a:t>WordBasic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Объектная модель </a:t>
              </a:r>
              <a:r>
                <a:rPr lang="ru-RU" sz="2000" b="1" dirty="0"/>
                <a:t>MS </a:t>
              </a:r>
              <a:r>
                <a:rPr lang="ru-RU" sz="2000" b="1" dirty="0" err="1"/>
                <a:t>Word</a:t>
              </a:r>
              <a:r>
                <a:rPr lang="ru-RU" sz="2000" b="1" dirty="0"/>
                <a:t> 97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36" y="1393034"/>
            <a:ext cx="62865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643578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endParaRPr lang="ru-RU" sz="2000" dirty="0" smtClean="0"/>
          </a:p>
          <a:p>
            <a:pPr marL="0" indent="358775" algn="just">
              <a:buNone/>
            </a:pPr>
            <a:endParaRPr lang="ru-RU" sz="2000" dirty="0"/>
          </a:p>
          <a:p>
            <a:pPr marL="0" indent="358775" algn="just">
              <a:buNone/>
            </a:pPr>
            <a:endParaRPr lang="ru-RU" sz="2000" dirty="0" smtClean="0"/>
          </a:p>
          <a:p>
            <a:pPr marL="0" indent="358775" algn="just">
              <a:buNone/>
            </a:pPr>
            <a:endParaRPr lang="ru-RU" sz="2000" dirty="0"/>
          </a:p>
          <a:p>
            <a:pPr marL="0" indent="358775" algn="just">
              <a:buNone/>
            </a:pPr>
            <a:r>
              <a:rPr lang="ru-RU" sz="2000" dirty="0" smtClean="0"/>
              <a:t>Фрагмент </a:t>
            </a:r>
            <a:r>
              <a:rPr lang="ru-RU" sz="2000" dirty="0"/>
              <a:t>макровируса </a:t>
            </a:r>
            <a:r>
              <a:rPr lang="en-US" sz="2000" b="1" dirty="0" smtClean="0"/>
              <a:t>Macro.Word97.Ella</a:t>
            </a:r>
            <a:r>
              <a:rPr lang="ru-RU" sz="2000" b="1" dirty="0" smtClean="0"/>
              <a:t>:</a:t>
            </a:r>
          </a:p>
          <a:p>
            <a:pPr marL="0" indent="358775" algn="ctr">
              <a:buNone/>
            </a:pPr>
            <a:endParaRPr lang="ru-RU" sz="2000" dirty="0" smtClean="0"/>
          </a:p>
          <a:p>
            <a:pPr marL="0" indent="358775" algn="ctr">
              <a:buNone/>
            </a:pPr>
            <a:endParaRPr lang="ru-RU" sz="2000" dirty="0"/>
          </a:p>
          <a:p>
            <a:pPr marL="0" indent="358775" algn="ctr">
              <a:buNone/>
            </a:pPr>
            <a:endParaRPr lang="ru-RU" sz="2000" dirty="0" smtClean="0"/>
          </a:p>
          <a:p>
            <a:pPr marL="0" indent="358775" algn="ctr">
              <a:buNone/>
            </a:pPr>
            <a:r>
              <a:rPr lang="ru-RU" sz="2000" dirty="0" smtClean="0"/>
              <a:t>«</a:t>
            </a:r>
          </a:p>
          <a:p>
            <a:pPr marL="0" indent="358775" algn="ctr">
              <a:buNone/>
            </a:pPr>
            <a:endParaRPr lang="ru-RU" sz="2000" dirty="0"/>
          </a:p>
          <a:p>
            <a:pPr marL="0" indent="358775" algn="ctr">
              <a:buNone/>
            </a:pPr>
            <a:r>
              <a:rPr lang="ru-RU" sz="2000" dirty="0" smtClean="0"/>
              <a:t>«</a:t>
            </a:r>
            <a:r>
              <a:rPr lang="ru-RU" sz="2000" dirty="0" err="1" smtClean="0"/>
              <a:t>Export</a:t>
            </a:r>
            <a:r>
              <a:rPr lang="ru-RU" sz="2000" dirty="0" smtClean="0"/>
              <a:t> </a:t>
            </a:r>
            <a:r>
              <a:rPr lang="en-US" sz="2000" dirty="0" smtClean="0"/>
              <a:t>&lt;</a:t>
            </a:r>
            <a:r>
              <a:rPr lang="ru-RU" sz="2000" dirty="0" err="1" smtClean="0"/>
              <a:t>ИмяФайла</a:t>
            </a:r>
            <a:r>
              <a:rPr lang="en-US" sz="2000" dirty="0" smtClean="0"/>
              <a:t>&gt;</a:t>
            </a:r>
            <a:r>
              <a:rPr lang="ru-RU" sz="2000" dirty="0" smtClean="0"/>
              <a:t>» </a:t>
            </a:r>
            <a:r>
              <a:rPr lang="ru-RU" sz="2000" dirty="0"/>
              <a:t>– метод, копирующий исходный текст макроса (плюс «заголовочные» строки, если они есть) в указанный файл на диске. «</a:t>
            </a:r>
            <a:r>
              <a:rPr lang="ru-RU" sz="2000" dirty="0" err="1"/>
              <a:t>Import</a:t>
            </a:r>
            <a:r>
              <a:rPr lang="ru-RU" sz="2000" dirty="0"/>
              <a:t> </a:t>
            </a:r>
            <a:r>
              <a:rPr lang="en-US" sz="2000" dirty="0"/>
              <a:t>&lt;</a:t>
            </a:r>
            <a:r>
              <a:rPr lang="ru-RU" sz="2000" dirty="0" err="1"/>
              <a:t>ИмяФайла</a:t>
            </a:r>
            <a:r>
              <a:rPr lang="en-US" sz="2000" dirty="0"/>
              <a:t>&gt;</a:t>
            </a:r>
            <a:r>
              <a:rPr lang="ru-RU" sz="2000" dirty="0" smtClean="0"/>
              <a:t>» </a:t>
            </a:r>
            <a:r>
              <a:rPr lang="ru-RU" sz="2000" dirty="0"/>
              <a:t>– метод, копирующий исходный текст из указанного файла в </a:t>
            </a:r>
            <a:r>
              <a:rPr lang="ru-RU" sz="2000" dirty="0" smtClean="0"/>
              <a:t>макрос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Вирусы на языке </a:t>
              </a:r>
              <a:r>
                <a:rPr lang="en-US" sz="2000" dirty="0"/>
                <a:t>VBA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65821"/>
            <a:ext cx="3819525" cy="1581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160966"/>
            <a:ext cx="4762500" cy="1586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068960"/>
            <a:ext cx="6296025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64" y="6220964"/>
            <a:ext cx="50292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 smtClean="0"/>
              <a:t>Вирус </a:t>
            </a:r>
            <a:r>
              <a:rPr lang="en-US" sz="2000" b="1" dirty="0"/>
              <a:t>Macro.Word97. </a:t>
            </a:r>
            <a:r>
              <a:rPr lang="en-US" sz="2000" b="1" dirty="0" err="1"/>
              <a:t>Wrench.g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Вирусы на языке </a:t>
              </a:r>
              <a:r>
                <a:rPr lang="en-US" sz="2000" dirty="0"/>
                <a:t>VBA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13" y="1600160"/>
            <a:ext cx="5972175" cy="509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 smtClean="0"/>
              <a:t>Вирус </a:t>
            </a:r>
            <a:r>
              <a:rPr lang="ru-RU" sz="2000" b="1" dirty="0" smtClean="0"/>
              <a:t>Macro.Word97.Ufro</a:t>
            </a:r>
            <a:r>
              <a:rPr lang="ru-RU" sz="2000" dirty="0"/>
              <a:t>, копирующий текст макроса построчно из </a:t>
            </a:r>
            <a:r>
              <a:rPr lang="ru-RU" sz="2000" b="1" dirty="0"/>
              <a:t>«NORMAL. DOT» </a:t>
            </a:r>
            <a:r>
              <a:rPr lang="ru-RU" sz="2000" dirty="0"/>
              <a:t>в активный </a:t>
            </a:r>
            <a:r>
              <a:rPr lang="ru-RU" sz="2000" dirty="0" smtClean="0"/>
              <a:t>документ:</a:t>
            </a:r>
          </a:p>
          <a:p>
            <a:pPr marL="0" indent="358775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2000" dirty="0" smtClean="0"/>
              <a:t>Существуют так же и другие вирусы, такие как: </a:t>
            </a:r>
            <a:r>
              <a:rPr lang="en-US" sz="2000" b="1" dirty="0" smtClean="0"/>
              <a:t>Macro.Word97.Ethan</a:t>
            </a:r>
            <a:r>
              <a:rPr lang="ru-RU" sz="2000" b="1" dirty="0" smtClean="0"/>
              <a:t> </a:t>
            </a:r>
            <a:r>
              <a:rPr lang="en-US" sz="2000" b="1" dirty="0" smtClean="0"/>
              <a:t>Macro.Word97.Concept</a:t>
            </a:r>
            <a:r>
              <a:rPr lang="ru-RU" sz="2000" b="1" dirty="0" smtClean="0"/>
              <a:t>, </a:t>
            </a:r>
            <a:r>
              <a:rPr lang="en-US" sz="2000" b="1" dirty="0" smtClean="0"/>
              <a:t>Macro.Word97.Wazzu, </a:t>
            </a:r>
            <a:r>
              <a:rPr lang="en-US" sz="2000" b="1" dirty="0"/>
              <a:t>Macro.Word97.Marker, Macro.Word97.Class, Macro. Word97.Smac, Macro.Word97.Ethan, Macro.Word97.Thus </a:t>
            </a:r>
            <a:r>
              <a:rPr lang="ru-RU" sz="2000" dirty="0"/>
              <a:t>и </a:t>
            </a:r>
            <a:r>
              <a:rPr lang="ru-RU" sz="2000" dirty="0" smtClean="0"/>
              <a:t>пр.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Вирусы на языке </a:t>
              </a:r>
              <a:r>
                <a:rPr lang="en-US" sz="2000" dirty="0"/>
                <a:t>VBA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86672"/>
            <a:ext cx="6807130" cy="1702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645024"/>
            <a:ext cx="5510986" cy="1224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>
              <a:tabLst>
                <a:tab pos="807720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en-US" sz="2000" dirty="0" smtClean="0"/>
              <a:t>  </a:t>
            </a:r>
            <a:endParaRPr lang="ru-RU" sz="2000" dirty="0" smtClean="0"/>
          </a:p>
          <a:p>
            <a:pPr marL="0" indent="358775" algn="ctr">
              <a:buNone/>
            </a:pPr>
            <a:r>
              <a:rPr lang="ru-RU" sz="2000" b="1" dirty="0" smtClean="0"/>
              <a:t>Макровирусы </a:t>
            </a:r>
            <a:r>
              <a:rPr lang="ru-RU" sz="2000" dirty="0"/>
              <a:t>- представители компьютерной заразы, которые «живут» в специализированных виртуальных машинах и состоят из инструкций, написанных на так называемых скриптовых языках (или языках сценариев</a:t>
            </a:r>
            <a:r>
              <a:rPr lang="ru-RU" sz="2000" dirty="0" smtClean="0"/>
              <a:t>).</a:t>
            </a:r>
            <a:endParaRPr lang="ru-RU" sz="2000" dirty="0"/>
          </a:p>
          <a:p>
            <a:pPr marL="0" indent="358775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/>
                <a:t>Определение макровирусов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31746" name="AutoShape 2" descr="http://domkgt.ru:3232/department/office/openofficebasics/17/17-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7" y="3071019"/>
            <a:ext cx="9001185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en-US" sz="2000" b="1" dirty="0" smtClean="0"/>
              <a:t>Macro.Word97.Dig</a:t>
            </a:r>
            <a:r>
              <a:rPr lang="ru-RU" sz="2000" b="1" dirty="0" smtClean="0"/>
              <a:t>			</a:t>
            </a:r>
            <a:r>
              <a:rPr lang="en-US" sz="2000" b="1" dirty="0" smtClean="0"/>
              <a:t>Macro.Word97</a:t>
            </a:r>
            <a:r>
              <a:rPr lang="en-US" sz="2000" b="1" dirty="0"/>
              <a:t>. </a:t>
            </a:r>
            <a:r>
              <a:rPr lang="en-US" sz="2000" b="1" dirty="0" smtClean="0"/>
              <a:t>Proverb</a:t>
            </a:r>
            <a:r>
              <a:rPr lang="ru-RU" sz="2000" b="1" dirty="0" smtClean="0"/>
              <a:t>		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О проявлениях макровирусов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693" y="1744462"/>
            <a:ext cx="3914775" cy="1704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52" y="1566161"/>
            <a:ext cx="4438650" cy="31580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51" y="4638675"/>
            <a:ext cx="421005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Манипуляции с </a:t>
            </a:r>
            <a:r>
              <a:rPr lang="ru-RU" sz="2000" b="1" dirty="0"/>
              <a:t>«</a:t>
            </a:r>
            <a:r>
              <a:rPr lang="en-US" sz="2000" b="1" dirty="0"/>
              <a:t>NORMAL.DOT»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/>
              <a:t>Удаление вируса средствами </a:t>
            </a:r>
            <a:r>
              <a:rPr lang="ru-RU" sz="2000" b="1" dirty="0"/>
              <a:t>«Организатора</a:t>
            </a:r>
            <a:r>
              <a:rPr lang="ru-RU" sz="2000" b="1" dirty="0" smtClean="0"/>
              <a:t>» </a:t>
            </a:r>
          </a:p>
          <a:p>
            <a:pPr marL="0" indent="0" algn="just">
              <a:buNone/>
            </a:pPr>
            <a:r>
              <a:rPr lang="ru-RU" sz="2000" dirty="0" smtClean="0"/>
              <a:t>О </a:t>
            </a:r>
            <a:r>
              <a:rPr lang="ru-RU" sz="2000" dirty="0"/>
              <a:t>наличии вируса свидетельствуют: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макросы </a:t>
            </a:r>
            <a:r>
              <a:rPr lang="ru-RU" sz="2000" dirty="0"/>
              <a:t>со «странными» именами, типа «AAAZAO», «</a:t>
            </a:r>
            <a:r>
              <a:rPr lang="ru-RU" sz="2000" dirty="0" err="1"/>
              <a:t>Cap</a:t>
            </a:r>
            <a:r>
              <a:rPr lang="ru-RU" sz="2000" dirty="0"/>
              <a:t>», «</a:t>
            </a:r>
            <a:r>
              <a:rPr lang="ru-RU" sz="2000" dirty="0" err="1"/>
              <a:t>Mtf</a:t>
            </a:r>
            <a:r>
              <a:rPr lang="ru-RU" sz="2000" dirty="0"/>
              <a:t>» и </a:t>
            </a:r>
            <a:r>
              <a:rPr lang="ru-RU" sz="2000" dirty="0" smtClean="0"/>
              <a:t>прочие;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макросы </a:t>
            </a:r>
            <a:r>
              <a:rPr lang="ru-RU" sz="2000" dirty="0"/>
              <a:t>с «автоматическими» именами – «</a:t>
            </a:r>
            <a:r>
              <a:rPr lang="ru-RU" sz="2000" dirty="0" err="1"/>
              <a:t>AutoOpen</a:t>
            </a:r>
            <a:r>
              <a:rPr lang="ru-RU" sz="2000" dirty="0"/>
              <a:t>», «</a:t>
            </a:r>
            <a:r>
              <a:rPr lang="ru-RU" sz="2000" dirty="0" err="1"/>
              <a:t>AutoClose</a:t>
            </a:r>
            <a:r>
              <a:rPr lang="ru-RU" sz="2000" dirty="0"/>
              <a:t>», «</a:t>
            </a:r>
            <a:r>
              <a:rPr lang="ru-RU" sz="2000" dirty="0" err="1"/>
              <a:t>AutoExec</a:t>
            </a:r>
            <a:r>
              <a:rPr lang="ru-RU" sz="2000" dirty="0"/>
              <a:t>», «</a:t>
            </a:r>
            <a:r>
              <a:rPr lang="ru-RU" sz="2000" dirty="0" err="1"/>
              <a:t>AutoNew</a:t>
            </a:r>
            <a:r>
              <a:rPr lang="ru-RU" sz="2000" dirty="0"/>
              <a:t>» и прочие;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макросы </a:t>
            </a:r>
            <a:r>
              <a:rPr lang="ru-RU" sz="2000" dirty="0"/>
              <a:t>со «стандартными» именами, поставленными в </a:t>
            </a:r>
            <a:r>
              <a:rPr lang="ru-RU" sz="2000" dirty="0" smtClean="0"/>
              <a:t>соответствие </a:t>
            </a:r>
            <a:r>
              <a:rPr lang="ru-RU" sz="2000" dirty="0"/>
              <a:t>какой-нибудь операции </a:t>
            </a:r>
            <a:r>
              <a:rPr lang="ru-RU" sz="2000" dirty="0" err="1"/>
              <a:t>Ms</a:t>
            </a:r>
            <a:r>
              <a:rPr lang="ru-RU" sz="2000" dirty="0"/>
              <a:t> </a:t>
            </a:r>
            <a:r>
              <a:rPr lang="ru-RU" sz="2000" dirty="0" err="1"/>
              <a:t>Word</a:t>
            </a:r>
            <a:r>
              <a:rPr lang="ru-RU" sz="2000" dirty="0"/>
              <a:t> – «</a:t>
            </a:r>
            <a:r>
              <a:rPr lang="ru-RU" sz="2000" dirty="0" err="1"/>
              <a:t>FileOpen</a:t>
            </a:r>
            <a:r>
              <a:rPr lang="ru-RU" sz="2000" dirty="0"/>
              <a:t>», «</a:t>
            </a:r>
            <a:r>
              <a:rPr lang="ru-RU" sz="2000" dirty="0" err="1"/>
              <a:t>FileSave</a:t>
            </a:r>
            <a:r>
              <a:rPr lang="ru-RU" sz="2000" dirty="0"/>
              <a:t>», «</a:t>
            </a:r>
            <a:r>
              <a:rPr lang="ru-RU" sz="2000" dirty="0" err="1"/>
              <a:t>FileSaveAs</a:t>
            </a:r>
            <a:r>
              <a:rPr lang="ru-RU" sz="2000" dirty="0"/>
              <a:t>», «</a:t>
            </a:r>
            <a:r>
              <a:rPr lang="ru-RU" sz="2000" dirty="0" err="1"/>
              <a:t>FilePrint</a:t>
            </a:r>
            <a:r>
              <a:rPr lang="ru-RU" sz="2000" dirty="0"/>
              <a:t>», «</a:t>
            </a:r>
            <a:r>
              <a:rPr lang="ru-RU" sz="2000" dirty="0" err="1"/>
              <a:t>FileExit</a:t>
            </a:r>
            <a:r>
              <a:rPr lang="ru-RU" sz="2000" dirty="0"/>
              <a:t>», «</a:t>
            </a:r>
            <a:r>
              <a:rPr lang="ru-RU" sz="2000" dirty="0" err="1"/>
              <a:t>FileClose</a:t>
            </a:r>
            <a:r>
              <a:rPr lang="ru-RU" sz="2000" dirty="0"/>
              <a:t>» и </a:t>
            </a:r>
            <a:r>
              <a:rPr lang="ru-RU" sz="2000" dirty="0" smtClean="0"/>
              <a:t>пр.</a:t>
            </a:r>
          </a:p>
          <a:p>
            <a:pPr algn="just"/>
            <a:r>
              <a:rPr lang="ru-RU" sz="2000" dirty="0"/>
              <a:t>Антивирусные макросы </a:t>
            </a:r>
            <a:endParaRPr lang="ru-RU" sz="2000" dirty="0" smtClean="0"/>
          </a:p>
          <a:p>
            <a:pPr algn="just"/>
            <a:r>
              <a:rPr lang="ru-RU" sz="2000" dirty="0"/>
              <a:t>Встроенная «защита» </a:t>
            </a:r>
            <a:r>
              <a:rPr lang="en-US" sz="2000" dirty="0"/>
              <a:t>MS Word</a:t>
            </a:r>
            <a:r>
              <a:rPr lang="ru-RU" sz="2000" dirty="0" smtClean="0"/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Простейшие приемы защиты от макровирусов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1400" dirty="0" smtClean="0"/>
              <a:t>Программа </a:t>
            </a:r>
            <a:r>
              <a:rPr lang="ru-RU" sz="1400" dirty="0"/>
              <a:t>на </a:t>
            </a:r>
            <a:r>
              <a:rPr lang="ru-RU" sz="1400" dirty="0" smtClean="0"/>
              <a:t>языке </a:t>
            </a:r>
            <a:r>
              <a:rPr lang="ru-RU" sz="1400" dirty="0" err="1"/>
              <a:t>WordBasic</a:t>
            </a:r>
            <a:r>
              <a:rPr lang="ru-RU" sz="1400" dirty="0"/>
              <a:t>, </a:t>
            </a:r>
            <a:endParaRPr lang="ru-RU" sz="1400" dirty="0" smtClean="0"/>
          </a:p>
          <a:p>
            <a:pPr marL="0" indent="358775">
              <a:buNone/>
            </a:pPr>
            <a:r>
              <a:rPr lang="ru-RU" sz="1400" dirty="0" smtClean="0"/>
              <a:t>которая </a:t>
            </a:r>
            <a:r>
              <a:rPr lang="ru-RU" sz="1400" dirty="0"/>
              <a:t>ищет в </a:t>
            </a:r>
            <a:r>
              <a:rPr lang="ru-RU" sz="1400" dirty="0" smtClean="0"/>
              <a:t>«</a:t>
            </a:r>
            <a:r>
              <a:rPr lang="ru-RU" sz="1400" dirty="0"/>
              <a:t>NORMAL.DОT</a:t>
            </a:r>
            <a:r>
              <a:rPr lang="ru-RU" sz="1400" dirty="0" smtClean="0"/>
              <a:t>»</a:t>
            </a:r>
          </a:p>
          <a:p>
            <a:pPr marL="0" indent="358775">
              <a:buNone/>
            </a:pPr>
            <a:r>
              <a:rPr lang="ru-RU" sz="1400" dirty="0" smtClean="0"/>
              <a:t> и </a:t>
            </a:r>
            <a:r>
              <a:rPr lang="ru-RU" sz="1400" dirty="0"/>
              <a:t>текущем </a:t>
            </a:r>
            <a:r>
              <a:rPr lang="ru-RU" sz="1400" dirty="0" smtClean="0"/>
              <a:t>документе макрос </a:t>
            </a:r>
            <a:r>
              <a:rPr lang="ru-RU" sz="1400" dirty="0"/>
              <a:t>с </a:t>
            </a:r>
            <a:endParaRPr lang="ru-RU" sz="1400" dirty="0" smtClean="0"/>
          </a:p>
          <a:p>
            <a:pPr marL="0" indent="358775">
              <a:buNone/>
            </a:pPr>
            <a:r>
              <a:rPr lang="ru-RU" sz="1400" dirty="0" smtClean="0"/>
              <a:t>именем «</a:t>
            </a:r>
            <a:r>
              <a:rPr lang="ru-RU" sz="1400" dirty="0" err="1"/>
              <a:t>AutoClose</a:t>
            </a:r>
            <a:r>
              <a:rPr lang="ru-RU" sz="1400" dirty="0"/>
              <a:t>» </a:t>
            </a:r>
            <a:r>
              <a:rPr lang="ru-RU" sz="1400" dirty="0" smtClean="0"/>
              <a:t>(</a:t>
            </a:r>
            <a:r>
              <a:rPr lang="ru-RU" sz="1400" dirty="0"/>
              <a:t>это имя </a:t>
            </a:r>
            <a:endParaRPr lang="ru-RU" sz="1400" dirty="0" smtClean="0"/>
          </a:p>
          <a:p>
            <a:pPr marL="0" indent="358775">
              <a:buNone/>
            </a:pPr>
            <a:r>
              <a:rPr lang="ru-RU" sz="1400" dirty="0" smtClean="0"/>
              <a:t>характерно </a:t>
            </a:r>
            <a:r>
              <a:rPr lang="ru-RU" sz="1400" dirty="0"/>
              <a:t>для </a:t>
            </a:r>
            <a:r>
              <a:rPr lang="ru-RU" sz="1400" dirty="0" smtClean="0"/>
              <a:t>вируса </a:t>
            </a:r>
          </a:p>
          <a:p>
            <a:pPr marL="0" indent="358775">
              <a:buNone/>
            </a:pPr>
            <a:r>
              <a:rPr lang="ru-RU" sz="1400" b="1" dirty="0" err="1" smtClean="0"/>
              <a:t>Macro.Word.DMV</a:t>
            </a:r>
            <a:r>
              <a:rPr lang="ru-RU" sz="1400" dirty="0"/>
              <a:t>) и </a:t>
            </a:r>
            <a:endParaRPr lang="ru-RU" sz="1400" dirty="0" smtClean="0"/>
          </a:p>
          <a:p>
            <a:pPr marL="0" indent="358775">
              <a:buNone/>
            </a:pPr>
            <a:r>
              <a:rPr lang="ru-RU" sz="1400" dirty="0" smtClean="0"/>
              <a:t>удаляет </a:t>
            </a:r>
            <a:r>
              <a:rPr lang="ru-RU" sz="1400" dirty="0"/>
              <a:t>его</a:t>
            </a:r>
            <a:r>
              <a:rPr lang="ru-RU" sz="1400" dirty="0" smtClean="0"/>
              <a:t>.</a:t>
            </a:r>
          </a:p>
          <a:p>
            <a:pPr marL="0" indent="358775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			Та же программа, только на</a:t>
            </a:r>
          </a:p>
          <a:p>
            <a:pPr marL="0" indent="358775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			языке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VBA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/>
                <a:t>Антивирусные макросы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241" y="1206329"/>
            <a:ext cx="5553075" cy="1200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7635"/>
            <a:ext cx="6162675" cy="3190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337" y="2348797"/>
            <a:ext cx="6257925" cy="1609725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2627784" y="285293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5896648" y="4142894"/>
            <a:ext cx="480309" cy="3214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err="1" smtClean="0"/>
              <a:t>Macro.Excel.Laroux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/>
              <a:t>Macro.Excel97. </a:t>
            </a:r>
            <a:r>
              <a:rPr lang="en-US" sz="2000" b="1" dirty="0" smtClean="0"/>
              <a:t>Tracker</a:t>
            </a:r>
            <a:endParaRPr lang="ru-RU" sz="2000" b="1" dirty="0" smtClean="0"/>
          </a:p>
          <a:p>
            <a:pPr algn="just"/>
            <a:r>
              <a:rPr lang="en-US" sz="2000" b="1" dirty="0" smtClean="0"/>
              <a:t>Macro.Excel97.Loz</a:t>
            </a:r>
            <a:r>
              <a:rPr lang="ru-RU" sz="2000" dirty="0" smtClean="0"/>
              <a:t>, иллюстрирующий методы </a:t>
            </a:r>
            <a:r>
              <a:rPr lang="ru-RU" sz="2000" dirty="0"/>
              <a:t>«</a:t>
            </a:r>
            <a:r>
              <a:rPr lang="en-US" sz="2000" dirty="0" smtClean="0"/>
              <a:t>Export/Import»</a:t>
            </a:r>
            <a:r>
              <a:rPr lang="ru-RU" sz="2000" dirty="0" smtClean="0"/>
              <a:t>: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r>
              <a:rPr lang="en-US" sz="2000" b="1" dirty="0"/>
              <a:t>Macro.Excel97.Om</a:t>
            </a:r>
            <a:endParaRPr lang="ru-RU" sz="2000" b="1" dirty="0" smtClean="0"/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Макровирусы в </a:t>
              </a:r>
              <a:r>
                <a:rPr lang="en-US" sz="2000" dirty="0"/>
                <a:t>MS Excel 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348880"/>
            <a:ext cx="5886450" cy="704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460876"/>
            <a:ext cx="629602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err="1"/>
              <a:t>Macro.Office.Hopper</a:t>
            </a:r>
            <a:r>
              <a:rPr lang="en-US" sz="2000" dirty="0"/>
              <a:t> </a:t>
            </a:r>
            <a:r>
              <a:rPr lang="ru-RU" sz="2000" dirty="0" smtClean="0"/>
              <a:t>заражал </a:t>
            </a:r>
            <a:r>
              <a:rPr lang="ru-RU" sz="2000" dirty="0"/>
              <a:t>документы </a:t>
            </a:r>
            <a:r>
              <a:rPr lang="en-US" sz="2000" dirty="0"/>
              <a:t>MS Word </a:t>
            </a:r>
            <a:r>
              <a:rPr lang="ru-RU" sz="2000" dirty="0"/>
              <a:t>и электронные таблицы </a:t>
            </a:r>
            <a:r>
              <a:rPr lang="en-US" sz="2000" dirty="0"/>
              <a:t>MS Excel, </a:t>
            </a:r>
            <a:endParaRPr lang="ru-RU" sz="2000" dirty="0" smtClean="0"/>
          </a:p>
          <a:p>
            <a:pPr algn="just"/>
            <a:r>
              <a:rPr lang="en-US" sz="2000" b="1" dirty="0" err="1" smtClean="0"/>
              <a:t>Macro.Office.Cross</a:t>
            </a:r>
            <a:r>
              <a:rPr lang="en-US" sz="2000" dirty="0" smtClean="0"/>
              <a:t> </a:t>
            </a:r>
            <a:r>
              <a:rPr lang="ru-RU" sz="2000" dirty="0" smtClean="0"/>
              <a:t>внедрялся </a:t>
            </a:r>
            <a:r>
              <a:rPr lang="ru-RU" sz="2000" dirty="0"/>
              <a:t>как в документы </a:t>
            </a:r>
            <a:r>
              <a:rPr lang="en-US" sz="2000" dirty="0"/>
              <a:t>MS Word, </a:t>
            </a:r>
            <a:r>
              <a:rPr lang="ru-RU" sz="2000" dirty="0"/>
              <a:t>так и в базы данных </a:t>
            </a:r>
            <a:r>
              <a:rPr lang="en-US" sz="2000" dirty="0"/>
              <a:t>MS Access, </a:t>
            </a:r>
            <a:endParaRPr lang="ru-RU" sz="2000" dirty="0" smtClean="0"/>
          </a:p>
          <a:p>
            <a:pPr algn="just"/>
            <a:r>
              <a:rPr lang="en-US" sz="2000" b="1" dirty="0" err="1" smtClean="0"/>
              <a:t>Macro.Office.Triplicate</a:t>
            </a:r>
            <a:r>
              <a:rPr lang="en-US" sz="2000" dirty="0"/>
              <a:t>, </a:t>
            </a:r>
            <a:r>
              <a:rPr lang="ru-RU" sz="2000" dirty="0"/>
              <a:t>кроме документов и электронных таблиц, был способен паразитировать еще и на презентациях </a:t>
            </a:r>
            <a:r>
              <a:rPr lang="en-US" sz="2000" dirty="0"/>
              <a:t>MS PowerPoint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algn="just"/>
            <a:r>
              <a:rPr lang="en-US" sz="2000" b="1" dirty="0" err="1" smtClean="0"/>
              <a:t>Macro.Office.Darkstar</a:t>
            </a:r>
            <a:endParaRPr lang="ru-RU" sz="2000" b="1" dirty="0"/>
          </a:p>
          <a:p>
            <a:pPr algn="just"/>
            <a:r>
              <a:rPr lang="en-US" sz="2000" b="1" dirty="0" err="1" smtClean="0"/>
              <a:t>Macro.Office.Corner</a:t>
            </a:r>
            <a:r>
              <a:rPr lang="ru-RU" sz="2000" b="1" dirty="0"/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«</a:t>
              </a:r>
              <a:r>
                <a:rPr lang="ru-RU" sz="2000" dirty="0" err="1"/>
                <a:t>Многоплатформенные</a:t>
              </a:r>
              <a:r>
                <a:rPr lang="ru-RU" sz="2000" dirty="0"/>
                <a:t>» макровирусы 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25" y="4149080"/>
            <a:ext cx="4743450" cy="1085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25" y="5291163"/>
            <a:ext cx="6105525" cy="13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/>
              <a:t>Macro.Word.Random</a:t>
            </a:r>
            <a:r>
              <a:rPr lang="ru-RU" sz="2000" b="1" dirty="0" smtClean="0"/>
              <a:t>		</a:t>
            </a:r>
            <a:r>
              <a:rPr lang="en-US" sz="2000" b="1" dirty="0" smtClean="0"/>
              <a:t>Macro.Word97.Minimorph</a:t>
            </a:r>
            <a:endParaRPr lang="ru-RU" sz="2000" b="1" dirty="0" smtClean="0"/>
          </a:p>
          <a:p>
            <a:pPr marL="0" indent="358775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Полиморфные макровирусы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10" y="1600160"/>
            <a:ext cx="1609725" cy="3390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72" y="4891443"/>
            <a:ext cx="3629025" cy="1476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715" y="1583184"/>
            <a:ext cx="47529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en-US" sz="2000" b="1" dirty="0" smtClean="0"/>
              <a:t>Macro.Word97.Unseen</a:t>
            </a:r>
            <a:endParaRPr lang="ru-RU" sz="2000" b="1" dirty="0" smtClean="0"/>
          </a:p>
          <a:p>
            <a:pPr marL="0" indent="358775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000" b="1" dirty="0" smtClean="0"/>
              <a:t>Macro.Word97.Class</a:t>
            </a:r>
            <a:endParaRPr lang="ru-RU" sz="2000" b="1" dirty="0" smtClean="0"/>
          </a:p>
          <a:p>
            <a:pPr marL="0" indent="358775" algn="just">
              <a:buNone/>
            </a:pPr>
            <a:endParaRPr lang="ru-RU" sz="2000" b="1" dirty="0" smtClean="0"/>
          </a:p>
          <a:p>
            <a:pPr marL="0" indent="358775" algn="just">
              <a:buNone/>
            </a:pPr>
            <a:r>
              <a:rPr lang="en-US" sz="2000" b="1" dirty="0" err="1" smtClean="0"/>
              <a:t>Macro.Office.Jug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Полиморфные макровирусы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8" y="1591478"/>
            <a:ext cx="3257550" cy="581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8" y="2210669"/>
            <a:ext cx="5924550" cy="828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8" y="4141552"/>
            <a:ext cx="5295900" cy="27146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689" y="3393839"/>
            <a:ext cx="3895725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/>
              <a:t>Формат структурированного хранилища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Прямой доступ к макросам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46" y="1798294"/>
            <a:ext cx="62198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/>
              <a:t>Каталог структурированного хранилища, созданного в </a:t>
            </a:r>
            <a:r>
              <a:rPr lang="ru-RU" sz="2000" dirty="0" err="1" smtClean="0"/>
              <a:t>WordPad</a:t>
            </a:r>
            <a:endParaRPr lang="ru-RU" sz="2000" dirty="0" smtClean="0"/>
          </a:p>
          <a:p>
            <a:pPr marL="0" indent="358775" algn="just">
              <a:buNone/>
            </a:pPr>
            <a:endParaRPr lang="ru-RU" sz="2000" dirty="0"/>
          </a:p>
          <a:p>
            <a:pPr marL="0" indent="358775" algn="just">
              <a:buNone/>
            </a:pPr>
            <a:endParaRPr lang="ru-RU" sz="2000" dirty="0" smtClean="0"/>
          </a:p>
          <a:p>
            <a:pPr marL="0" indent="358775" algn="just">
              <a:buNone/>
            </a:pPr>
            <a:endParaRPr lang="ru-RU" sz="2000" dirty="0"/>
          </a:p>
          <a:p>
            <a:pPr marL="0" indent="358775" algn="just">
              <a:buNone/>
            </a:pPr>
            <a:r>
              <a:rPr lang="ru-RU" sz="2000" dirty="0"/>
              <a:t>З</a:t>
            </a:r>
            <a:r>
              <a:rPr lang="ru-RU" sz="2000" dirty="0" smtClean="0"/>
              <a:t>аголовок </a:t>
            </a:r>
            <a:r>
              <a:rPr lang="en-US" sz="2000" dirty="0" smtClean="0"/>
              <a:t>FIB </a:t>
            </a:r>
            <a:r>
              <a:rPr lang="en-US" sz="2000" dirty="0"/>
              <a:t>– File Information </a:t>
            </a:r>
            <a:r>
              <a:rPr lang="en-US" sz="2000" dirty="0" smtClean="0"/>
              <a:t>Block</a:t>
            </a:r>
            <a:endParaRPr lang="ru-RU" sz="2000" dirty="0" smtClean="0"/>
          </a:p>
          <a:p>
            <a:pPr marL="0" indent="358775" algn="just">
              <a:buNone/>
            </a:pPr>
            <a:endParaRPr lang="ru-RU" sz="2000" dirty="0"/>
          </a:p>
          <a:p>
            <a:pPr marL="0" indent="358775" algn="just">
              <a:buNone/>
            </a:pPr>
            <a:endParaRPr lang="ru-RU" sz="2000" dirty="0" smtClean="0"/>
          </a:p>
          <a:p>
            <a:pPr marL="0" indent="358775" algn="just">
              <a:buNone/>
            </a:pPr>
            <a:endParaRPr lang="ru-RU" sz="2000" dirty="0"/>
          </a:p>
          <a:p>
            <a:pPr marL="0" indent="358775" algn="just">
              <a:buNone/>
            </a:pPr>
            <a:endParaRPr lang="ru-RU" sz="2000" dirty="0"/>
          </a:p>
          <a:p>
            <a:pPr marL="0" indent="358775" algn="just">
              <a:buNone/>
            </a:pPr>
            <a:r>
              <a:rPr lang="ru-RU" sz="2000" dirty="0" smtClean="0"/>
              <a:t>24-байтовая структура: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Макросы в </a:t>
              </a:r>
              <a:r>
                <a:rPr lang="en-US" sz="2000" dirty="0"/>
                <a:t>Word-</a:t>
              </a:r>
              <a:r>
                <a:rPr lang="ru-RU" sz="2000" dirty="0" smtClean="0"/>
                <a:t>документе. Макросы </a:t>
              </a:r>
              <a:r>
                <a:rPr lang="ru-RU" sz="2000" dirty="0"/>
                <a:t>на языке </a:t>
              </a:r>
              <a:r>
                <a:rPr lang="en-US" sz="2000" dirty="0"/>
                <a:t>WordBasic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63" y="1608605"/>
            <a:ext cx="6029325" cy="1038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2" y="3196336"/>
            <a:ext cx="6305550" cy="1095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46" y="5034114"/>
            <a:ext cx="56578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Arial Cyr"/>
              </a:rPr>
              <a:t> Malware (</a:t>
            </a:r>
            <a:r>
              <a:rPr lang="ru-RU" sz="160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/>
              <a:t>Каталог хранилища для документа, зараженного макровирусом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Макросы в </a:t>
              </a:r>
              <a:r>
                <a:rPr lang="en-US" sz="2000" dirty="0"/>
                <a:t>Word-</a:t>
              </a:r>
              <a:r>
                <a:rPr lang="ru-RU" sz="2000" dirty="0" smtClean="0"/>
                <a:t>документе. Макросы </a:t>
              </a:r>
              <a:r>
                <a:rPr lang="ru-RU" sz="2000" dirty="0"/>
                <a:t>на языке </a:t>
              </a:r>
              <a:r>
                <a:rPr lang="en-US" sz="2000" dirty="0"/>
                <a:t>VBA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43" y="1704216"/>
            <a:ext cx="61150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Макросы</a:t>
            </a:r>
            <a:r>
              <a:rPr lang="ru-RU" sz="2000" dirty="0"/>
              <a:t> - </a:t>
            </a:r>
            <a:r>
              <a:rPr lang="ru-RU" sz="2000" dirty="0" smtClean="0"/>
              <a:t>сценарии, представляющие </a:t>
            </a:r>
            <a:r>
              <a:rPr lang="ru-RU" sz="2000" dirty="0"/>
              <a:t>собой сохраненную последовательность нажатий клавиш и команд редактирования текста.</a:t>
            </a: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В MS </a:t>
            </a:r>
            <a:r>
              <a:rPr lang="ru-RU" sz="2000" dirty="0" err="1"/>
              <a:t>Word</a:t>
            </a:r>
            <a:r>
              <a:rPr lang="ru-RU" sz="2000" dirty="0"/>
              <a:t> имеются так называемые «автоматические макросы» – то </a:t>
            </a:r>
            <a:r>
              <a:rPr lang="ru-RU" sz="2000" dirty="0" smtClean="0"/>
              <a:t>есть макросы</a:t>
            </a:r>
            <a:r>
              <a:rPr lang="ru-RU" sz="2000" dirty="0"/>
              <a:t>, автоматически выполняющиеся при определенных </a:t>
            </a:r>
            <a:r>
              <a:rPr lang="ru-RU" sz="2000" dirty="0" smtClean="0"/>
              <a:t>условиях. </a:t>
            </a:r>
            <a:endParaRPr lang="en-US" sz="2000" dirty="0" smtClean="0"/>
          </a:p>
          <a:p>
            <a:pPr algn="ctr">
              <a:buNone/>
            </a:pPr>
            <a:r>
              <a:rPr lang="ru-RU" sz="2000" dirty="0" smtClean="0"/>
              <a:t>К </a:t>
            </a:r>
            <a:r>
              <a:rPr lang="ru-RU" sz="2000" dirty="0"/>
              <a:t>ним относятся: </a:t>
            </a:r>
          </a:p>
          <a:p>
            <a:r>
              <a:rPr lang="ru-RU" sz="2000" dirty="0" smtClean="0"/>
              <a:t>«</a:t>
            </a:r>
            <a:r>
              <a:rPr lang="ru-RU" sz="2000" dirty="0" err="1"/>
              <a:t>AutoOpen</a:t>
            </a:r>
            <a:r>
              <a:rPr lang="ru-RU" sz="2000" dirty="0"/>
              <a:t>», запускающийся при открытии документа; </a:t>
            </a:r>
          </a:p>
          <a:p>
            <a:r>
              <a:rPr lang="ru-RU" sz="2000" dirty="0" smtClean="0"/>
              <a:t>«</a:t>
            </a:r>
            <a:r>
              <a:rPr lang="ru-RU" sz="2000" dirty="0" err="1"/>
              <a:t>AutoNew</a:t>
            </a:r>
            <a:r>
              <a:rPr lang="ru-RU" sz="2000" dirty="0"/>
              <a:t>», запускающийся при создании нового документа; </a:t>
            </a:r>
          </a:p>
          <a:p>
            <a:r>
              <a:rPr lang="ru-RU" sz="2000" dirty="0" smtClean="0"/>
              <a:t>«</a:t>
            </a:r>
            <a:r>
              <a:rPr lang="ru-RU" sz="2000" dirty="0" err="1"/>
              <a:t>AutoExec</a:t>
            </a:r>
            <a:r>
              <a:rPr lang="ru-RU" sz="2000" dirty="0"/>
              <a:t>», запускающийся в начале работы MS </a:t>
            </a:r>
            <a:r>
              <a:rPr lang="ru-RU" sz="2000" dirty="0" err="1"/>
              <a:t>Word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«</a:t>
            </a:r>
            <a:r>
              <a:rPr lang="ru-RU" sz="2000" dirty="0" err="1"/>
              <a:t>AutoExit</a:t>
            </a:r>
            <a:r>
              <a:rPr lang="ru-RU" sz="2000" dirty="0"/>
              <a:t>» запускающийся при завершении работы MS </a:t>
            </a:r>
            <a:r>
              <a:rPr lang="ru-RU" sz="2000" dirty="0" err="1"/>
              <a:t>Word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«</a:t>
            </a:r>
            <a:r>
              <a:rPr lang="ru-RU" sz="2000" dirty="0" err="1"/>
              <a:t>AutoClose</a:t>
            </a:r>
            <a:r>
              <a:rPr lang="ru-RU" sz="2000" dirty="0"/>
              <a:t>», запускающийся при закрытии документа.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Макросы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Arial Cyr"/>
              </a:rPr>
              <a:t> Malware (</a:t>
            </a:r>
            <a:r>
              <a:rPr lang="ru-RU" sz="160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 smtClean="0"/>
              <a:t>Дамп </a:t>
            </a:r>
            <a:r>
              <a:rPr lang="ru-RU" sz="2000" dirty="0"/>
              <a:t>потока, в котором </a:t>
            </a:r>
            <a:r>
              <a:rPr lang="ru-RU" sz="2000" dirty="0" smtClean="0"/>
              <a:t>хранится </a:t>
            </a:r>
            <a:r>
              <a:rPr lang="ru-RU" sz="2000" dirty="0"/>
              <a:t>текст некоего подозрительного </a:t>
            </a:r>
            <a:r>
              <a:rPr lang="ru-RU" sz="2000" dirty="0" smtClean="0"/>
              <a:t>макроса: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Поиск </a:t>
              </a:r>
              <a:r>
                <a:rPr lang="en-US" sz="2000" dirty="0"/>
                <a:t>VBA-</a:t>
              </a:r>
              <a:r>
                <a:rPr lang="ru-RU" sz="2000" dirty="0"/>
                <a:t>макросов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988840"/>
            <a:ext cx="5695950" cy="733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44" y="2564904"/>
            <a:ext cx="56102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5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Arial Cyr"/>
              </a:rPr>
              <a:t> Malware (</a:t>
            </a:r>
            <a:r>
              <a:rPr lang="ru-RU" sz="160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en-US" sz="2000" dirty="0"/>
              <a:t>API-</a:t>
            </a:r>
            <a:r>
              <a:rPr lang="ru-RU" sz="2000" dirty="0" smtClean="0"/>
              <a:t>функция </a:t>
            </a:r>
            <a:r>
              <a:rPr lang="ru-RU" sz="2000" dirty="0"/>
              <a:t>«</a:t>
            </a:r>
            <a:r>
              <a:rPr lang="en-US" sz="2000" dirty="0" err="1"/>
              <a:t>RtlDecompressBuffer</a:t>
            </a:r>
            <a:r>
              <a:rPr lang="en-US" sz="2000" dirty="0"/>
              <a:t>», </a:t>
            </a:r>
            <a:r>
              <a:rPr lang="ru-RU" sz="2000" dirty="0" smtClean="0"/>
              <a:t>расположенная </a:t>
            </a:r>
            <a:r>
              <a:rPr lang="ru-RU" sz="2000" dirty="0"/>
              <a:t>в библиотеке </a:t>
            </a:r>
            <a:r>
              <a:rPr lang="ru-RU" sz="2000" b="1" dirty="0"/>
              <a:t>«</a:t>
            </a:r>
            <a:r>
              <a:rPr lang="en-US" sz="2000" b="1" dirty="0"/>
              <a:t>NTDLL.DLL</a:t>
            </a:r>
            <a:r>
              <a:rPr lang="en-US" sz="2000" b="1" dirty="0" smtClean="0"/>
              <a:t>»</a:t>
            </a:r>
            <a:endParaRPr lang="ru-RU" sz="2000" b="1" dirty="0" smtClean="0"/>
          </a:p>
          <a:p>
            <a:pPr marL="0" indent="358775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2000" dirty="0"/>
              <a:t>Поля заголовка </a:t>
            </a:r>
            <a:r>
              <a:rPr lang="en-US" sz="2000" dirty="0"/>
              <a:t>FIB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Распаковка </a:t>
              </a:r>
              <a:r>
                <a:rPr lang="en-US" sz="2000" dirty="0"/>
                <a:t>VBA-</a:t>
              </a:r>
              <a:r>
                <a:rPr lang="ru-RU" sz="2000" dirty="0"/>
                <a:t>текста </a:t>
              </a:r>
              <a:r>
                <a:rPr lang="ru-RU" sz="2000" dirty="0" smtClean="0"/>
                <a:t>макросов</a:t>
              </a:r>
              <a:r>
                <a:rPr lang="en-US" sz="2000" dirty="0" smtClean="0"/>
                <a:t> </a:t>
              </a:r>
              <a:r>
                <a:rPr lang="ru-RU" sz="2000" dirty="0" smtClean="0"/>
                <a:t>и удаление </a:t>
              </a:r>
              <a:r>
                <a:rPr lang="en-US" sz="2000" dirty="0"/>
                <a:t>VBA-</a:t>
              </a:r>
              <a:r>
                <a:rPr lang="ru-RU" sz="2000" dirty="0"/>
                <a:t>макросов 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21682"/>
            <a:ext cx="5210175" cy="1009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56023"/>
            <a:ext cx="5362575" cy="838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537165"/>
            <a:ext cx="63055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Получение и анализ исходного </a:t>
            </a:r>
            <a:r>
              <a:rPr lang="ru-RU" sz="2000" dirty="0" smtClean="0"/>
              <a:t>текста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Распознавание </a:t>
            </a:r>
            <a:r>
              <a:rPr lang="ru-RU" sz="2000" dirty="0"/>
              <a:t>и удаление макровируса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b="1" dirty="0" err="1" smtClean="0"/>
              <a:t>Macro.Word</a:t>
            </a:r>
            <a:r>
              <a:rPr lang="en-US" sz="2000" b="1" dirty="0"/>
              <a:t>. </a:t>
            </a:r>
            <a:r>
              <a:rPr lang="en-US" sz="2000" b="1" dirty="0" smtClean="0"/>
              <a:t>Wazzu.gw</a:t>
            </a:r>
            <a:r>
              <a:rPr lang="ru-RU" sz="2000" b="1" dirty="0" smtClean="0"/>
              <a:t>		</a:t>
            </a:r>
            <a:r>
              <a:rPr lang="ru-RU" sz="2000" dirty="0"/>
              <a:t>В</a:t>
            </a:r>
            <a:r>
              <a:rPr lang="ru-RU" sz="2000" dirty="0" smtClean="0"/>
              <a:t> документе </a:t>
            </a:r>
            <a:r>
              <a:rPr lang="en-US" sz="2000" dirty="0" smtClean="0"/>
              <a:t>MS </a:t>
            </a:r>
            <a:r>
              <a:rPr lang="en-US" sz="2000" dirty="0"/>
              <a:t>Word 97</a:t>
            </a:r>
            <a:endParaRPr lang="ru-RU" sz="2000" b="1" dirty="0" smtClean="0"/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6"/>
            <a:chOff x="1187450" y="1847850"/>
            <a:chExt cx="6769322" cy="498666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7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marL="0" marR="0" lvl="0" indent="3571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Пример анализа и удаления конкретного макровируса 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ü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47" y="2569371"/>
            <a:ext cx="4562475" cy="2505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55" y="2420888"/>
            <a:ext cx="43910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Вирусы этого вида являются самыми опасными, если смотреть со стороны потерь текстовой информации. </a:t>
            </a:r>
            <a:endParaRPr lang="en-US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Для </a:t>
            </a:r>
            <a:r>
              <a:rPr lang="ru-RU" sz="2000" dirty="0"/>
              <a:t>своего размножения </a:t>
            </a:r>
            <a:r>
              <a:rPr lang="ru-RU" sz="2000" dirty="0"/>
              <a:t>они, используя </a:t>
            </a:r>
            <a:r>
              <a:rPr lang="ru-RU" sz="2000" dirty="0" smtClean="0"/>
              <a:t>все </a:t>
            </a:r>
            <a:r>
              <a:rPr lang="ru-RU" sz="2000" dirty="0"/>
              <a:t>возможности </a:t>
            </a:r>
            <a:r>
              <a:rPr lang="ru-RU" sz="2000" dirty="0" smtClean="0"/>
              <a:t>макро-языков, </a:t>
            </a:r>
            <a:r>
              <a:rPr lang="ru-RU" sz="2000" dirty="0"/>
              <a:t>переносят себя </a:t>
            </a:r>
            <a:r>
              <a:rPr lang="ru-RU" sz="2000" dirty="0" smtClean="0"/>
              <a:t>(программный </a:t>
            </a:r>
            <a:r>
              <a:rPr lang="ru-RU" sz="2000" dirty="0"/>
              <a:t>код) из одного зараженного файла (как правило, это таблица или документ) в </a:t>
            </a:r>
            <a:r>
              <a:rPr lang="ru-RU" sz="2000" dirty="0" smtClean="0"/>
              <a:t>другие.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Фронт работы макровирусов — документы. И в принципе, они могут наделать все что угодно с Вашими документами. </a:t>
            </a:r>
            <a:endParaRPr lang="en-US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М</a:t>
            </a:r>
            <a:r>
              <a:rPr lang="ru-RU" sz="2000" dirty="0" smtClean="0"/>
              <a:t>акровирусы </a:t>
            </a:r>
            <a:r>
              <a:rPr lang="ru-RU" sz="2000" dirty="0"/>
              <a:t>способны навредить и самому компьютеру, то есть, при особом желании макровирусы могут получить контроль и над самим компьютером. </a:t>
            </a:r>
            <a:endParaRPr lang="ru-RU" sz="2000" dirty="0" smtClean="0"/>
          </a:p>
          <a:p>
            <a:pPr marL="0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080" cy="492919"/>
            <a:chOff x="1187450" y="1847850"/>
            <a:chExt cx="6768603" cy="492919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221" y="1932920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marL="0" marR="0" lvl="0" indent="3571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Чем же опасны макровирусы?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6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 </a:t>
              </a:r>
              <a:r>
                <a:rPr lang="ru-RU" sz="2000" dirty="0" smtClean="0"/>
                <a:t> Шаблон </a:t>
              </a:r>
              <a:r>
                <a:rPr lang="ru-RU" sz="2000" b="1" dirty="0" smtClean="0"/>
                <a:t>«</a:t>
              </a:r>
              <a:r>
                <a:rPr lang="en-US" sz="2000" b="1" dirty="0" smtClean="0"/>
                <a:t>NORMAL.DOT</a:t>
              </a:r>
              <a:r>
                <a:rPr lang="ru-RU" sz="2000" b="1" dirty="0" smtClean="0"/>
                <a:t>»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По умолчанию в MS </a:t>
            </a:r>
            <a:r>
              <a:rPr lang="ru-RU" sz="2000" dirty="0" err="1"/>
              <a:t>Word</a:t>
            </a:r>
            <a:r>
              <a:rPr lang="ru-RU" sz="2000" dirty="0"/>
              <a:t> присутствует по крайней мере один «главный» шаблон – «NORMAL.DOT», и его макросы (если они в нем есть) загружаются и становятся готовыми к работе </a:t>
            </a:r>
            <a:r>
              <a:rPr lang="ru-RU" sz="2000" dirty="0" smtClean="0"/>
              <a:t>автоматически </a:t>
            </a:r>
            <a:r>
              <a:rPr lang="ru-RU" sz="2000" dirty="0"/>
              <a:t>при старте текстового процессора. </a:t>
            </a:r>
            <a:r>
              <a:rPr lang="ru-RU" sz="2000" b="1" dirty="0"/>
              <a:t>Шаблон «NORMAL.DOT» </a:t>
            </a:r>
            <a:r>
              <a:rPr lang="ru-RU" sz="2000" dirty="0"/>
              <a:t>«бессмертен» – если его файл удалить, то после очередного запуска MS </a:t>
            </a:r>
            <a:r>
              <a:rPr lang="ru-RU" sz="2000" dirty="0" err="1"/>
              <a:t>Word</a:t>
            </a:r>
            <a:r>
              <a:rPr lang="ru-RU" sz="2000" dirty="0"/>
              <a:t> он будет воссоздан вновь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</a:t>
            </a:r>
            <a:r>
              <a:rPr lang="ru-RU" sz="2000" dirty="0" err="1" smtClean="0"/>
              <a:t>пособы</a:t>
            </a:r>
            <a:r>
              <a:rPr lang="ru-RU" sz="2000" dirty="0"/>
              <a:t>, позволяющие загрузить макросы в MS </a:t>
            </a:r>
            <a:r>
              <a:rPr lang="ru-RU" sz="2000" dirty="0" err="1"/>
              <a:t>Word</a:t>
            </a:r>
            <a:r>
              <a:rPr lang="ru-RU" sz="2000" dirty="0"/>
              <a:t> и подготовить их к исполнению: </a:t>
            </a:r>
            <a:endParaRPr lang="en-US" sz="2000" dirty="0"/>
          </a:p>
          <a:p>
            <a:r>
              <a:rPr lang="ru-RU" sz="2000" dirty="0" smtClean="0"/>
              <a:t>разместить </a:t>
            </a:r>
            <a:r>
              <a:rPr lang="ru-RU" sz="2000" dirty="0"/>
              <a:t>их в шаблоне «NORMAL.DOT»; </a:t>
            </a:r>
            <a:endParaRPr lang="en-US" sz="2000" dirty="0"/>
          </a:p>
          <a:p>
            <a:r>
              <a:rPr lang="ru-RU" sz="2000" dirty="0" smtClean="0"/>
              <a:t>разместить </a:t>
            </a:r>
            <a:r>
              <a:rPr lang="ru-RU" sz="2000" dirty="0"/>
              <a:t>их в одном из шаблонов, расположенных в каталоге «STARTUP»; </a:t>
            </a:r>
            <a:endParaRPr lang="en-US" sz="2000" dirty="0"/>
          </a:p>
          <a:p>
            <a:r>
              <a:rPr lang="ru-RU" sz="2000" dirty="0" smtClean="0"/>
              <a:t>разместить </a:t>
            </a:r>
            <a:r>
              <a:rPr lang="ru-RU" sz="2000" dirty="0"/>
              <a:t>их в документе, который открывается средствами MS </a:t>
            </a:r>
            <a:r>
              <a:rPr lang="ru-RU" sz="2000" dirty="0" err="1"/>
              <a:t>Word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643578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Р</a:t>
            </a:r>
            <a:r>
              <a:rPr lang="ru-RU" sz="2000" dirty="0" smtClean="0"/>
              <a:t>азвилка выполнения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Конструкция </a:t>
            </a:r>
            <a:r>
              <a:rPr lang="ru-RU" sz="2000" dirty="0"/>
              <a:t>множественного </a:t>
            </a:r>
            <a:r>
              <a:rPr lang="ru-RU" sz="2000" dirty="0" smtClean="0"/>
              <a:t>выбора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Оформление </a:t>
            </a:r>
            <a:r>
              <a:rPr lang="ru-RU" sz="2000" dirty="0"/>
              <a:t>цикла с условием </a:t>
            </a:r>
            <a:r>
              <a:rPr lang="ru-RU" sz="2000" dirty="0" smtClean="0"/>
              <a:t>выполнения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algn="just"/>
            <a:r>
              <a:rPr lang="ru-RU" sz="2000" dirty="0"/>
              <a:t>Ц</a:t>
            </a:r>
            <a:r>
              <a:rPr lang="ru-RU" sz="2000" dirty="0" smtClean="0"/>
              <a:t>икл </a:t>
            </a:r>
            <a:r>
              <a:rPr lang="ru-RU" sz="2000" dirty="0"/>
              <a:t>со счетчиком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642918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</a:t>
              </a:r>
              <a:r>
                <a:rPr lang="ru-RU" sz="2000" dirty="0" smtClean="0"/>
                <a:t>Вирусы на языке </a:t>
              </a:r>
              <a:r>
                <a:rPr lang="en-US" sz="2000" dirty="0" smtClean="0"/>
                <a:t>WordBasic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72" y="1722006"/>
            <a:ext cx="5655572" cy="986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105255"/>
            <a:ext cx="4218660" cy="1502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72" y="4869160"/>
            <a:ext cx="3027816" cy="7694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83" y="6047857"/>
            <a:ext cx="4469873" cy="72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000" dirty="0"/>
              <a:t>Примеры </a:t>
            </a:r>
            <a:r>
              <a:rPr lang="ru-RU" sz="2000" dirty="0" smtClean="0"/>
              <a:t>стандартных </a:t>
            </a:r>
            <a:r>
              <a:rPr lang="ru-RU" sz="2000" dirty="0"/>
              <a:t>функций: </a:t>
            </a:r>
            <a:endParaRPr lang="ru-RU" sz="2000" dirty="0" smtClean="0"/>
          </a:p>
          <a:p>
            <a:pPr algn="just"/>
            <a:r>
              <a:rPr lang="ru-RU" sz="2000" dirty="0" smtClean="0"/>
              <a:t>«</a:t>
            </a:r>
            <a:r>
              <a:rPr lang="ru-RU" sz="2000" dirty="0" err="1"/>
              <a:t>Len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en-US" sz="2000" dirty="0" smtClean="0"/>
              <a:t>&lt;</a:t>
            </a:r>
            <a:r>
              <a:rPr lang="ru-RU" sz="2000" dirty="0" smtClean="0"/>
              <a:t>строка</a:t>
            </a:r>
            <a:r>
              <a:rPr lang="en-US" sz="2000" dirty="0" smtClean="0"/>
              <a:t>&gt;</a:t>
            </a:r>
            <a:r>
              <a:rPr lang="ru-RU" sz="2000" dirty="0" smtClean="0"/>
              <a:t>)» </a:t>
            </a:r>
            <a:r>
              <a:rPr lang="ru-RU" sz="2000" dirty="0"/>
              <a:t>– возвращает длину строки</a:t>
            </a:r>
            <a:r>
              <a:rPr lang="ru-RU" sz="2000" dirty="0" smtClean="0"/>
              <a:t>;</a:t>
            </a:r>
          </a:p>
          <a:p>
            <a:pPr algn="just"/>
            <a:r>
              <a:rPr lang="ru-RU" sz="2000" dirty="0" smtClean="0"/>
              <a:t>«</a:t>
            </a:r>
            <a:r>
              <a:rPr lang="ru-RU" sz="2000" dirty="0" err="1"/>
              <a:t>CountMacros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en-US" sz="2000" dirty="0" smtClean="0"/>
              <a:t>&lt;</a:t>
            </a:r>
            <a:r>
              <a:rPr lang="ru-RU" sz="2000" dirty="0" smtClean="0"/>
              <a:t>шаблон</a:t>
            </a:r>
            <a:r>
              <a:rPr lang="en-US" sz="2000" dirty="0" smtClean="0"/>
              <a:t>&gt;</a:t>
            </a:r>
            <a:r>
              <a:rPr lang="ru-RU" sz="2000" dirty="0" smtClean="0"/>
              <a:t> [,</a:t>
            </a:r>
            <a:r>
              <a:rPr lang="en-US" sz="2000" dirty="0" smtClean="0"/>
              <a:t>&lt;all&gt;</a:t>
            </a:r>
            <a:r>
              <a:rPr lang="ru-RU" sz="2000" dirty="0" smtClean="0"/>
              <a:t>] [,</a:t>
            </a:r>
            <a:r>
              <a:rPr lang="en-US" sz="2000" dirty="0" smtClean="0"/>
              <a:t>&lt;global&gt;</a:t>
            </a:r>
            <a:r>
              <a:rPr lang="ru-RU" sz="2000" dirty="0" smtClean="0"/>
              <a:t>])» </a:t>
            </a:r>
            <a:r>
              <a:rPr lang="ru-RU" sz="2000" dirty="0"/>
              <a:t>– </a:t>
            </a:r>
            <a:r>
              <a:rPr lang="ru-RU" sz="2000" dirty="0" smtClean="0"/>
              <a:t>возвращает </a:t>
            </a:r>
            <a:r>
              <a:rPr lang="ru-RU" sz="2000" dirty="0"/>
              <a:t>количество макросов в указанном шаблоне </a:t>
            </a:r>
            <a:r>
              <a:rPr lang="ru-RU" sz="2000" dirty="0" smtClean="0"/>
              <a:t>(</a:t>
            </a:r>
            <a:r>
              <a:rPr lang="en-US" sz="2000" dirty="0" smtClean="0"/>
              <a:t>0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NORMAL.DOT</a:t>
            </a:r>
            <a:r>
              <a:rPr lang="ru-RU" sz="2000" dirty="0"/>
              <a:t>, 1 – текущий документ</a:t>
            </a:r>
            <a:r>
              <a:rPr lang="ru-RU" sz="2000" dirty="0" smtClean="0"/>
              <a:t>); </a:t>
            </a:r>
          </a:p>
          <a:p>
            <a:pPr algn="just"/>
            <a:r>
              <a:rPr lang="ru-RU" sz="2000" dirty="0" smtClean="0"/>
              <a:t>«</a:t>
            </a:r>
            <a:r>
              <a:rPr lang="ru-RU" sz="2000" dirty="0" err="1"/>
              <a:t>MacroName</a:t>
            </a:r>
            <a:r>
              <a:rPr lang="ru-RU" sz="2000" dirty="0" smtClean="0"/>
              <a:t>$(</a:t>
            </a:r>
            <a:r>
              <a:rPr lang="en-US" sz="2000" dirty="0" smtClean="0"/>
              <a:t>&lt;</a:t>
            </a:r>
            <a:r>
              <a:rPr lang="ru-RU" sz="2000" dirty="0" smtClean="0"/>
              <a:t>номер</a:t>
            </a:r>
            <a:r>
              <a:rPr lang="en-US" sz="2000" dirty="0" smtClean="0"/>
              <a:t>&gt;</a:t>
            </a:r>
            <a:r>
              <a:rPr lang="ru-RU" sz="2000" dirty="0" smtClean="0"/>
              <a:t>,</a:t>
            </a:r>
            <a:r>
              <a:rPr lang="en-US" sz="2000" dirty="0"/>
              <a:t> </a:t>
            </a:r>
            <a:r>
              <a:rPr lang="en-US" sz="2000" dirty="0" smtClean="0"/>
              <a:t>&lt;</a:t>
            </a:r>
            <a:r>
              <a:rPr lang="ru-RU" sz="2000" dirty="0" smtClean="0"/>
              <a:t>шаблон</a:t>
            </a:r>
            <a:r>
              <a:rPr lang="en-US" sz="2000" dirty="0" smtClean="0"/>
              <a:t>&gt;</a:t>
            </a:r>
            <a:r>
              <a:rPr lang="ru-RU" sz="2000" dirty="0" smtClean="0"/>
              <a:t>, </a:t>
            </a:r>
            <a:r>
              <a:rPr lang="ru-RU" sz="2000" dirty="0"/>
              <a:t>[, </a:t>
            </a:r>
            <a:r>
              <a:rPr lang="en-US" sz="2000" dirty="0"/>
              <a:t>&lt;all&gt; </a:t>
            </a:r>
            <a:r>
              <a:rPr lang="ru-RU" sz="2000" dirty="0" smtClean="0"/>
              <a:t>] </a:t>
            </a:r>
            <a:r>
              <a:rPr lang="ru-RU" sz="2000" dirty="0"/>
              <a:t>[, </a:t>
            </a:r>
            <a:r>
              <a:rPr lang="en-US" sz="2000" dirty="0"/>
              <a:t>&lt;global&gt;</a:t>
            </a:r>
            <a:r>
              <a:rPr lang="ru-RU" sz="2000" dirty="0" smtClean="0"/>
              <a:t>])» </a:t>
            </a:r>
            <a:r>
              <a:rPr lang="ru-RU" sz="2000" dirty="0"/>
              <a:t>– возвращает имя макроса, расположенного в указанном </a:t>
            </a:r>
            <a:r>
              <a:rPr lang="ru-RU" sz="2000" dirty="0" smtClean="0"/>
              <a:t>шаблоне </a:t>
            </a:r>
            <a:r>
              <a:rPr lang="ru-RU" sz="2000" dirty="0"/>
              <a:t>(0 – NORMAL.DOT, 1 – текущий документ) под указанным номером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Примеры команд языка </a:t>
            </a:r>
            <a:r>
              <a:rPr lang="ru-RU" sz="2000" dirty="0" err="1"/>
              <a:t>WordBasic</a:t>
            </a:r>
            <a:r>
              <a:rPr lang="ru-RU" sz="2000" dirty="0" smtClean="0"/>
              <a:t>:</a:t>
            </a:r>
          </a:p>
          <a:p>
            <a:pPr algn="just"/>
            <a:r>
              <a:rPr lang="ru-RU" sz="2000" dirty="0" smtClean="0"/>
              <a:t>«</a:t>
            </a:r>
            <a:r>
              <a:rPr lang="ru-RU" sz="2000" dirty="0" err="1" smtClean="0"/>
              <a:t>Insert</a:t>
            </a:r>
            <a:r>
              <a:rPr lang="ru-RU" sz="2000" dirty="0" smtClean="0"/>
              <a:t> </a:t>
            </a:r>
            <a:r>
              <a:rPr lang="en-US" sz="2000" dirty="0"/>
              <a:t>&lt;</a:t>
            </a:r>
            <a:r>
              <a:rPr lang="ru-RU" sz="2000" dirty="0"/>
              <a:t>строка</a:t>
            </a:r>
            <a:r>
              <a:rPr lang="en-US" sz="2000" dirty="0"/>
              <a:t>&gt;</a:t>
            </a:r>
            <a:r>
              <a:rPr lang="ru-RU" sz="2000" dirty="0" smtClean="0"/>
              <a:t>» </a:t>
            </a:r>
            <a:r>
              <a:rPr lang="ru-RU" sz="2000" dirty="0"/>
              <a:t>– вставляет указанную строку в ту точку </a:t>
            </a:r>
            <a:r>
              <a:rPr lang="ru-RU" sz="2000" dirty="0" smtClean="0"/>
              <a:t>документа</a:t>
            </a:r>
            <a:r>
              <a:rPr lang="ru-RU" sz="2000" dirty="0"/>
              <a:t>, где находится курсор; </a:t>
            </a:r>
          </a:p>
          <a:p>
            <a:pPr algn="just"/>
            <a:r>
              <a:rPr lang="ru-RU" sz="2000" dirty="0" smtClean="0"/>
              <a:t>«</a:t>
            </a:r>
            <a:r>
              <a:rPr lang="ru-RU" sz="2000" dirty="0" err="1" smtClean="0"/>
              <a:t>DisableAutoMacros</a:t>
            </a:r>
            <a:r>
              <a:rPr lang="ru-RU" sz="2000" dirty="0" smtClean="0"/>
              <a:t> </a:t>
            </a:r>
            <a:r>
              <a:rPr lang="en-US" sz="2000" dirty="0" smtClean="0"/>
              <a:t>&lt;</a:t>
            </a:r>
            <a:r>
              <a:rPr lang="ru-RU" sz="2000" dirty="0" smtClean="0"/>
              <a:t>флаг</a:t>
            </a:r>
            <a:r>
              <a:rPr lang="en-US" sz="2000" dirty="0" smtClean="0"/>
              <a:t>&gt;</a:t>
            </a:r>
            <a:r>
              <a:rPr lang="ru-RU" sz="2000" dirty="0" smtClean="0"/>
              <a:t>» </a:t>
            </a:r>
            <a:r>
              <a:rPr lang="ru-RU" sz="2000" dirty="0"/>
              <a:t>– разрешает или запрещает </a:t>
            </a:r>
            <a:r>
              <a:rPr lang="ru-RU" sz="2000" dirty="0" smtClean="0"/>
              <a:t>выполнение </a:t>
            </a:r>
            <a:r>
              <a:rPr lang="ru-RU" sz="2000" dirty="0"/>
              <a:t>автоматических макросов в зависимости от значения флага (0 или 1</a:t>
            </a:r>
            <a:r>
              <a:rPr lang="ru-RU" sz="2000" dirty="0" smtClean="0"/>
              <a:t>);</a:t>
            </a:r>
          </a:p>
          <a:p>
            <a:pPr algn="just"/>
            <a:r>
              <a:rPr lang="ru-RU" sz="2000" dirty="0" smtClean="0"/>
              <a:t>«</a:t>
            </a:r>
            <a:r>
              <a:rPr lang="ru-RU" sz="2000" dirty="0" err="1" smtClean="0"/>
              <a:t>FileSaveAs</a:t>
            </a:r>
            <a:r>
              <a:rPr lang="ru-RU" sz="2000" dirty="0" smtClean="0"/>
              <a:t> .Name=</a:t>
            </a:r>
            <a:r>
              <a:rPr lang="en-US" sz="2000" dirty="0"/>
              <a:t> </a:t>
            </a:r>
            <a:r>
              <a:rPr lang="en-US" sz="2000" dirty="0" smtClean="0"/>
              <a:t>&lt;</a:t>
            </a:r>
            <a:r>
              <a:rPr lang="ru-RU" sz="2000" dirty="0" smtClean="0"/>
              <a:t>имя</a:t>
            </a:r>
            <a:r>
              <a:rPr lang="en-US" sz="2000" dirty="0" smtClean="0"/>
              <a:t>&gt;</a:t>
            </a:r>
            <a:r>
              <a:rPr lang="ru-RU" sz="2000" dirty="0" smtClean="0"/>
              <a:t> </a:t>
            </a:r>
            <a:r>
              <a:rPr lang="ru-RU" sz="2000" dirty="0"/>
              <a:t>[,.</a:t>
            </a:r>
            <a:r>
              <a:rPr lang="ru-RU" sz="2000" dirty="0" err="1"/>
              <a:t>Format</a:t>
            </a:r>
            <a:r>
              <a:rPr lang="ru-RU" sz="2000" dirty="0" smtClean="0"/>
              <a:t>=</a:t>
            </a:r>
            <a:r>
              <a:rPr lang="en-US" sz="2000" dirty="0"/>
              <a:t> </a:t>
            </a:r>
            <a:r>
              <a:rPr lang="en-US" sz="2000" dirty="0" smtClean="0"/>
              <a:t>&lt;</a:t>
            </a:r>
            <a:r>
              <a:rPr lang="ru-RU" sz="2000" dirty="0" smtClean="0"/>
              <a:t>формат</a:t>
            </a:r>
            <a:r>
              <a:rPr lang="en-US" sz="2000" dirty="0" smtClean="0"/>
              <a:t>&gt;</a:t>
            </a:r>
            <a:r>
              <a:rPr lang="ru-RU" sz="2000" dirty="0" smtClean="0"/>
              <a:t>]» </a:t>
            </a:r>
            <a:r>
              <a:rPr lang="ru-RU" sz="2000" dirty="0"/>
              <a:t>– </a:t>
            </a:r>
            <a:r>
              <a:rPr lang="ru-RU" sz="2000" dirty="0" smtClean="0"/>
              <a:t>сохраняет </a:t>
            </a:r>
            <a:r>
              <a:rPr lang="ru-RU" sz="2000" dirty="0"/>
              <a:t>текущий документ в файл с указанным именем в </a:t>
            </a:r>
            <a:r>
              <a:rPr lang="ru-RU" sz="2000" dirty="0" smtClean="0"/>
              <a:t>указанном формате </a:t>
            </a:r>
            <a:r>
              <a:rPr lang="ru-RU" sz="2000" dirty="0"/>
              <a:t>(0 – обычный документ, 1 – шаблон, 2 – текст, 3 – текст с концами строк, 4 – текст DOS, 5 – текст DOS с концами строк, 6 – документ в формате RTF). </a:t>
            </a:r>
            <a:endParaRPr lang="en-US" sz="2000" dirty="0" smtClean="0"/>
          </a:p>
          <a:p>
            <a:pPr marL="0" indent="358775" algn="just">
              <a:buNone/>
            </a:pPr>
            <a:endParaRPr lang="en-US" sz="2000" dirty="0" smtClean="0"/>
          </a:p>
          <a:p>
            <a:pPr marL="0" indent="358775" algn="just">
              <a:buNone/>
            </a:pPr>
            <a:endParaRPr lang="en-US" sz="2000" dirty="0" smtClean="0"/>
          </a:p>
          <a:p>
            <a:pPr marL="0" indent="358775" algn="just">
              <a:buNone/>
            </a:pPr>
            <a:endParaRPr lang="en-US" sz="2000" dirty="0" smtClean="0"/>
          </a:p>
          <a:p>
            <a:pPr marL="0" indent="358775" algn="just">
              <a:buNone/>
            </a:pPr>
            <a:endParaRPr lang="en-US" sz="2000" dirty="0" smtClean="0"/>
          </a:p>
          <a:p>
            <a:pPr marL="0" indent="358775" algn="just">
              <a:buNone/>
            </a:pPr>
            <a:endParaRPr lang="en-US" sz="2000" dirty="0" smtClean="0"/>
          </a:p>
          <a:p>
            <a:pPr marL="0" indent="358775" algn="just">
              <a:buNone/>
            </a:pPr>
            <a:endParaRPr lang="en-US" sz="2000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dirty="0" smtClean="0"/>
                <a:t> Вирусы </a:t>
              </a:r>
              <a:r>
                <a:rPr lang="ru-RU" sz="2000" dirty="0"/>
                <a:t>на языке </a:t>
              </a:r>
              <a:r>
                <a:rPr lang="en-US" sz="2000" dirty="0"/>
                <a:t>WordBasic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endParaRPr lang="ru-RU" sz="2000" dirty="0" smtClean="0"/>
          </a:p>
          <a:p>
            <a:pPr marL="0" indent="358775" algn="just">
              <a:buNone/>
            </a:pPr>
            <a:endParaRPr lang="ru-RU" sz="2000" dirty="0" smtClean="0"/>
          </a:p>
          <a:p>
            <a:pPr marL="0" indent="358775" algn="just">
              <a:buNone/>
            </a:pPr>
            <a:endParaRPr lang="ru-RU" sz="2000" dirty="0" smtClean="0"/>
          </a:p>
          <a:p>
            <a:pPr marL="0" indent="358775" algn="just">
              <a:buNone/>
            </a:pPr>
            <a:endParaRPr lang="ru-RU" sz="2000" dirty="0" smtClean="0"/>
          </a:p>
          <a:p>
            <a:pPr marL="0" indent="358775" algn="just">
              <a:buNone/>
            </a:pPr>
            <a:endParaRPr lang="ru-RU" sz="2000" dirty="0" smtClean="0"/>
          </a:p>
          <a:p>
            <a:pPr marL="0" indent="358775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/>
                <a:t>Исходный текст </a:t>
              </a:r>
              <a:r>
                <a:rPr lang="ru-RU" sz="2000" dirty="0"/>
                <a:t>вируса </a:t>
              </a:r>
              <a:r>
                <a:rPr lang="en-US" sz="2000" b="1" dirty="0" err="1"/>
                <a:t>Word.Macro.DMV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12776"/>
            <a:ext cx="4862914" cy="1071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409363"/>
            <a:ext cx="4996155" cy="4206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Фрагмент макроса </a:t>
              </a:r>
              <a:r>
                <a:rPr lang="en-US" sz="2000" dirty="0"/>
                <a:t>«AAAZAO</a:t>
              </a:r>
              <a:r>
                <a:rPr lang="en-US" sz="2000" dirty="0" smtClean="0"/>
                <a:t>»</a:t>
              </a:r>
              <a:r>
                <a:rPr lang="ru-RU" sz="2000" dirty="0" smtClean="0"/>
                <a:t> макровируса </a:t>
              </a:r>
              <a:r>
                <a:rPr lang="en-US" sz="2000" b="1" dirty="0" err="1"/>
                <a:t>Word.Macro.Concept</a:t>
              </a:r>
              <a:r>
                <a:rPr lang="ru-RU" sz="2000" dirty="0" smtClean="0"/>
                <a:t> 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46" y="1340768"/>
            <a:ext cx="8602509" cy="453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95536" y="571480"/>
            <a:ext cx="8643998" cy="721578"/>
            <a:chOff x="1187450" y="1781803"/>
            <a:chExt cx="6769322" cy="721578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781803"/>
              <a:ext cx="6736832" cy="72157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/>
                <a:t>Схема </a:t>
              </a:r>
              <a:r>
                <a:rPr lang="ru-RU" sz="2000" dirty="0"/>
                <a:t>соответствия макросов в документе и шаблоне вируса </a:t>
              </a:r>
              <a:r>
                <a:rPr lang="ru-RU" sz="2000" dirty="0" smtClean="0"/>
                <a:t>      							</a:t>
              </a:r>
              <a:r>
                <a:rPr lang="ru-RU" sz="2000" dirty="0" err="1" smtClean="0"/>
                <a:t>Concept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" name="Содержимое 9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988840"/>
            <a:ext cx="7023099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2733</TotalTime>
  <Words>1646</Words>
  <Application>Microsoft Office PowerPoint</Application>
  <PresentationFormat>Экран (4:3)</PresentationFormat>
  <Paragraphs>352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 Cyr</vt:lpstr>
      <vt:lpstr>Calibri</vt:lpstr>
      <vt:lpstr>Constantia</vt:lpstr>
      <vt:lpstr>Times New Roman</vt:lpstr>
      <vt:lpstr>Wingdings</vt:lpstr>
      <vt:lpstr>Wingdings 2</vt:lpstr>
      <vt:lpstr>Поток</vt:lpstr>
      <vt:lpstr>Кафедра Защищенных систем связи Malware  (Вредоносное ПО)  Лекция 6. Макровирусы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Кристина Валиева</cp:lastModifiedBy>
  <cp:revision>130</cp:revision>
  <dcterms:created xsi:type="dcterms:W3CDTF">2015-10-10T17:01:06Z</dcterms:created>
  <dcterms:modified xsi:type="dcterms:W3CDTF">2017-07-14T19:10:14Z</dcterms:modified>
</cp:coreProperties>
</file>